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69850" lvl="1" marL="4572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69850" lvl="2" marL="9144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9850" lvl="3" marL="13716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69850" lvl="4" marL="18288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69850" lvl="5" marL="22860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69850" lvl="6" marL="27432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69850" lvl="7" marL="32004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69850" lvl="8" marL="365760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/>
          <p:nvPr>
            <p:ph idx="2" type="sldImg"/>
          </p:nvPr>
        </p:nvSpPr>
        <p:spPr>
          <a:xfrm>
            <a:off x="1108075" y="801688"/>
            <a:ext cx="5345113" cy="40100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/>
          <p:nvPr>
            <p:ph idx="2" type="sldImg"/>
          </p:nvPr>
        </p:nvSpPr>
        <p:spPr>
          <a:xfrm>
            <a:off x="1108075" y="801688"/>
            <a:ext cx="5345113" cy="40100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/>
          <p:nvPr>
            <p:ph idx="2" type="sldImg"/>
          </p:nvPr>
        </p:nvSpPr>
        <p:spPr>
          <a:xfrm>
            <a:off x="1108075" y="801688"/>
            <a:ext cx="5345100" cy="4010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/>
          <p:nvPr>
            <p:ph idx="2" type="sldImg"/>
          </p:nvPr>
        </p:nvSpPr>
        <p:spPr>
          <a:xfrm>
            <a:off x="1108075" y="801688"/>
            <a:ext cx="5345100" cy="4010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/>
          <p:nvPr>
            <p:ph idx="2" type="sldImg"/>
          </p:nvPr>
        </p:nvSpPr>
        <p:spPr>
          <a:xfrm>
            <a:off x="1108075" y="801688"/>
            <a:ext cx="5345113" cy="40100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/>
          <p:nvPr>
            <p:ph idx="2" type="sldImg"/>
          </p:nvPr>
        </p:nvSpPr>
        <p:spPr>
          <a:xfrm>
            <a:off x="1108075" y="801688"/>
            <a:ext cx="5345113" cy="40100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1108075" y="801688"/>
            <a:ext cx="5345113" cy="40100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Shape 277"/>
          <p:cNvSpPr/>
          <p:nvPr>
            <p:ph idx="2" type="sldImg"/>
          </p:nvPr>
        </p:nvSpPr>
        <p:spPr>
          <a:xfrm>
            <a:off x="1108075" y="801688"/>
            <a:ext cx="5345113" cy="40100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1108075" y="801688"/>
            <a:ext cx="5345113" cy="40100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/>
          <p:nvPr>
            <p:ph idx="2" type="sldImg"/>
          </p:nvPr>
        </p:nvSpPr>
        <p:spPr>
          <a:xfrm>
            <a:off x="1108075" y="801688"/>
            <a:ext cx="5345113" cy="40100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Shape 302"/>
          <p:cNvSpPr/>
          <p:nvPr>
            <p:ph idx="2" type="sldImg"/>
          </p:nvPr>
        </p:nvSpPr>
        <p:spPr>
          <a:xfrm>
            <a:off x="1108075" y="801688"/>
            <a:ext cx="5345113" cy="40100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1108075" y="801688"/>
            <a:ext cx="5345113" cy="40100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Shape 316"/>
          <p:cNvSpPr/>
          <p:nvPr>
            <p:ph idx="2" type="sldImg"/>
          </p:nvPr>
        </p:nvSpPr>
        <p:spPr>
          <a:xfrm>
            <a:off x="1108075" y="801688"/>
            <a:ext cx="5345113" cy="40100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6985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verTx">
  <p:cSld name="Title, Content over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57200" y="1600200"/>
            <a:ext cx="822924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57200" y="4147560"/>
            <a:ext cx="822924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fourObj">
  <p:cSld name="Title, 4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45720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2" type="body"/>
          </p:nvPr>
        </p:nvSpPr>
        <p:spPr>
          <a:xfrm>
            <a:off x="467424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3" type="body"/>
          </p:nvPr>
        </p:nvSpPr>
        <p:spPr>
          <a:xfrm>
            <a:off x="4674240" y="414756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4" type="body"/>
          </p:nvPr>
        </p:nvSpPr>
        <p:spPr>
          <a:xfrm>
            <a:off x="457200" y="414756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6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5960" y="1600200"/>
            <a:ext cx="6109934" cy="4876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5960" y="1600200"/>
            <a:ext cx="6109934" cy="4876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,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Sli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74" name="Shape 74"/>
          <p:cNvSpPr txBox="1"/>
          <p:nvPr>
            <p:ph idx="1" type="subTitle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itle, 2 Conte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457200" y="1600200"/>
            <a:ext cx="401580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2" type="body"/>
          </p:nvPr>
        </p:nvSpPr>
        <p:spPr>
          <a:xfrm>
            <a:off x="4674240" y="1600200"/>
            <a:ext cx="401580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nly">
  <p:cSld name="Centered 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subTitle"/>
          </p:nvPr>
        </p:nvSpPr>
        <p:spPr>
          <a:xfrm>
            <a:off x="457200" y="533520"/>
            <a:ext cx="8229240" cy="459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AndObj">
  <p:cSld name="Title, 2 Content and Conte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45720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2" type="body"/>
          </p:nvPr>
        </p:nvSpPr>
        <p:spPr>
          <a:xfrm>
            <a:off x="457200" y="414756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3" type="body"/>
          </p:nvPr>
        </p:nvSpPr>
        <p:spPr>
          <a:xfrm>
            <a:off x="4674240" y="1600200"/>
            <a:ext cx="401580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AndTwoObj">
  <p:cSld name="Title Content and 2 Conte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1600200"/>
            <a:ext cx="401580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2" type="body"/>
          </p:nvPr>
        </p:nvSpPr>
        <p:spPr>
          <a:xfrm>
            <a:off x="467424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3" type="body"/>
          </p:nvPr>
        </p:nvSpPr>
        <p:spPr>
          <a:xfrm>
            <a:off x="4674240" y="414756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OverTx">
  <p:cSld name="Title, 2 Content over Conte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45720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2" type="body"/>
          </p:nvPr>
        </p:nvSpPr>
        <p:spPr>
          <a:xfrm>
            <a:off x="467424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3" type="body"/>
          </p:nvPr>
        </p:nvSpPr>
        <p:spPr>
          <a:xfrm>
            <a:off x="457200" y="4147560"/>
            <a:ext cx="822924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verTx">
  <p:cSld name="Title, Content over Conte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57200" y="1600200"/>
            <a:ext cx="822924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457200" y="4147560"/>
            <a:ext cx="822924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fourObj">
  <p:cSld name="Title, 4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45720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2" type="body"/>
          </p:nvPr>
        </p:nvSpPr>
        <p:spPr>
          <a:xfrm>
            <a:off x="467424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3" type="body"/>
          </p:nvPr>
        </p:nvSpPr>
        <p:spPr>
          <a:xfrm>
            <a:off x="4674240" y="414756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4" type="body"/>
          </p:nvPr>
        </p:nvSpPr>
        <p:spPr>
          <a:xfrm>
            <a:off x="457200" y="414756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6 Conte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2"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2" name="Shape 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5960" y="1600200"/>
            <a:ext cx="6109934" cy="4876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15960" y="1600200"/>
            <a:ext cx="6109934" cy="4876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,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itle, 2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600200"/>
            <a:ext cx="401580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674240" y="1600200"/>
            <a:ext cx="401580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nly">
  <p:cSld name="Centered 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" type="subTitle"/>
          </p:nvPr>
        </p:nvSpPr>
        <p:spPr>
          <a:xfrm>
            <a:off x="457200" y="533520"/>
            <a:ext cx="8229240" cy="459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AndObj">
  <p:cSld name="Title, 2 Content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457200" y="414756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3" type="body"/>
          </p:nvPr>
        </p:nvSpPr>
        <p:spPr>
          <a:xfrm>
            <a:off x="4674240" y="1600200"/>
            <a:ext cx="401580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AndTwoObj">
  <p:cSld name="Title Content and 2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457200" y="1600200"/>
            <a:ext cx="401580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467424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3" type="body"/>
          </p:nvPr>
        </p:nvSpPr>
        <p:spPr>
          <a:xfrm>
            <a:off x="4674240" y="414756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OverTx">
  <p:cSld name="Title, 2 Content over Conte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45720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674240" y="1600200"/>
            <a:ext cx="401580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3" type="body"/>
          </p:nvPr>
        </p:nvSpPr>
        <p:spPr>
          <a:xfrm>
            <a:off x="457200" y="4147560"/>
            <a:ext cx="8229240" cy="232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220680"/>
            <a:ext cx="9143640" cy="228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7"/>
          <p:cNvSpPr/>
          <p:nvPr/>
        </p:nvSpPr>
        <p:spPr>
          <a:xfrm>
            <a:off x="0" y="0"/>
            <a:ext cx="9143640" cy="36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8"/>
          <p:cNvSpPr txBox="1"/>
          <p:nvPr>
            <p:ph type="title"/>
          </p:nvPr>
        </p:nvSpPr>
        <p:spPr>
          <a:xfrm>
            <a:off x="685800" y="1371600"/>
            <a:ext cx="7848360" cy="19267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Shape 9"/>
          <p:cNvSpPr txBox="1"/>
          <p:nvPr>
            <p:ph idx="10" type="dt"/>
          </p:nvPr>
        </p:nvSpPr>
        <p:spPr>
          <a:xfrm>
            <a:off x="457200" y="18360"/>
            <a:ext cx="2895120" cy="32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1" type="ftr"/>
          </p:nvPr>
        </p:nvSpPr>
        <p:spPr>
          <a:xfrm>
            <a:off x="3429000" y="18360"/>
            <a:ext cx="4114440" cy="32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7620120" y="18360"/>
            <a:ext cx="1066320" cy="32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222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"/>
              <a:buFont typeface="Arial"/>
              <a:buNone/>
            </a:pPr>
            <a:fld id="{00000000-1234-1234-1234-123412341234}" type="slidenum">
              <a:rPr b="1" i="0" lang="nl-NL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cxnSp>
        <p:nvCxnSpPr>
          <p:cNvPr id="12" name="Shape 12"/>
          <p:cNvCxnSpPr/>
          <p:nvPr/>
        </p:nvCxnSpPr>
        <p:spPr>
          <a:xfrm>
            <a:off x="685800" y="3398400"/>
            <a:ext cx="7848360" cy="1440"/>
          </a:xfrm>
          <a:prstGeom prst="straightConnector1">
            <a:avLst/>
          </a:prstGeom>
          <a:noFill/>
          <a:ln cap="flat" cmpd="sng" w="190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8889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899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899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899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899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899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899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899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899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220680"/>
            <a:ext cx="9143640" cy="228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0" y="0"/>
            <a:ext cx="9143640" cy="36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8889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899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899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899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899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899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899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899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899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457200" y="18360"/>
            <a:ext cx="2895120" cy="32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429000" y="18360"/>
            <a:ext cx="4114440" cy="32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7620120" y="18360"/>
            <a:ext cx="1066320" cy="328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222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"/>
              <a:buFont typeface="Arial"/>
              <a:buNone/>
            </a:pPr>
            <a:fld id="{00000000-1234-1234-1234-123412341234}" type="slidenum">
              <a:rPr b="1" i="0" lang="nl-NL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hyperlink" Target="https://drive.google.com/file/d/1tlLUqjjxr5c9qgsUKZ6xFpKOGXJz3u_3/view" TargetMode="External"/><Relationship Id="rId5" Type="http://schemas.openxmlformats.org/officeDocument/2006/relationships/image" Target="../media/image3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7048080" y="5838840"/>
            <a:ext cx="2076120" cy="10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9" name="Shape 119"/>
          <p:cNvSpPr txBox="1"/>
          <p:nvPr/>
        </p:nvSpPr>
        <p:spPr>
          <a:xfrm>
            <a:off x="685800" y="197712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8572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302"/>
              </a:buClr>
              <a:buSzPts val="1350"/>
              <a:buFont typeface="Arial"/>
              <a:buNone/>
            </a:pPr>
            <a:r>
              <a:rPr b="0" i="0" lang="nl-NL" sz="5400" u="none" cap="none" strike="noStrike">
                <a:solidFill>
                  <a:srgbClr val="C20302"/>
                </a:solidFill>
                <a:latin typeface="Arial"/>
                <a:ea typeface="Arial"/>
                <a:cs typeface="Arial"/>
                <a:sym typeface="Arial"/>
              </a:rPr>
              <a:t>VOORTGANG ONDERZOEK PEPPER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3420000" y="4005000"/>
            <a:ext cx="5544360" cy="1583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50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6804360" y="3357000"/>
            <a:ext cx="1872000" cy="7164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8405" y="6093880"/>
            <a:ext cx="1554496" cy="76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 rotWithShape="1">
          <a:blip r:embed="rId4">
            <a:alphaModFix/>
          </a:blip>
          <a:srcRect b="35010" l="0" r="0" t="0"/>
          <a:stretch/>
        </p:blipFill>
        <p:spPr>
          <a:xfrm>
            <a:off x="1828625" y="4005004"/>
            <a:ext cx="5477622" cy="1838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9755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3111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Exercise 2: Voorbeeld</a:t>
            </a:r>
          </a:p>
        </p:txBody>
      </p:sp>
      <p:pic>
        <p:nvPicPr>
          <p:cNvPr id="187" name="Shape 18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4156" y="2125265"/>
            <a:ext cx="2426739" cy="265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0326" y="2125266"/>
            <a:ext cx="1858968" cy="2643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9755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3111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Exercise 2: Persoon 2 mislukt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88899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nl-NL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Reden: Persoon 2 staat  schuin van de camara</a:t>
            </a: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1505" y="2771775"/>
            <a:ext cx="2118819" cy="2426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9755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3111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Exercise 3</a:t>
            </a:r>
          </a:p>
        </p:txBody>
      </p:sp>
      <p:pic>
        <p:nvPicPr>
          <p:cNvPr id="201" name="Shape 20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2458046"/>
            <a:ext cx="37528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458046"/>
            <a:ext cx="3745845" cy="2643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9755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3111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Exercise 3</a:t>
            </a:r>
          </a:p>
        </p:txBody>
      </p:sp>
      <p:pic>
        <p:nvPicPr>
          <p:cNvPr id="208" name="Shape 20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2470746"/>
            <a:ext cx="37528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470746"/>
            <a:ext cx="3745845" cy="2643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9755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3111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Exercise 3</a:t>
            </a:r>
          </a:p>
        </p:txBody>
      </p:sp>
      <p:pic>
        <p:nvPicPr>
          <p:cNvPr id="215" name="Shape 2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7080" y="2125266"/>
            <a:ext cx="4829840" cy="2897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9755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3111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Exercise 3: Voorbeeld</a:t>
            </a:r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3444" y="2116511"/>
            <a:ext cx="2540381" cy="264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9478" y="2116511"/>
            <a:ext cx="2647697" cy="2642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/>
        </p:nvSpPr>
        <p:spPr>
          <a:xfrm>
            <a:off x="457200" y="533520"/>
            <a:ext cx="82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1000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Vergelijking kleding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457200" y="1600200"/>
            <a:ext cx="8229300" cy="48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fysio kijkt naar ontbloot bovenlichaam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opgenomen personen zijn met kleren aan</a:t>
            </a: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Verschil? TESTEN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9293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92934"/>
              </a:solidFill>
            </a:endParaRPr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3160" y="5900760"/>
            <a:ext cx="1948974" cy="956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457200" y="533520"/>
            <a:ext cx="82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1000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Vergelijking kleding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457200" y="1600200"/>
            <a:ext cx="8229300" cy="48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9293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92934"/>
              </a:solidFill>
            </a:endParaRPr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3160" y="5900760"/>
            <a:ext cx="1948974" cy="95687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 title="2017-11-17-12-45-34.flv">
            <a:hlinkClick r:id="rId4"/>
          </p:cNvPr>
          <p:cNvSpPr/>
          <p:nvPr/>
        </p:nvSpPr>
        <p:spPr>
          <a:xfrm>
            <a:off x="382550" y="1456450"/>
            <a:ext cx="6885325" cy="516400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457200" y="533520"/>
            <a:ext cx="82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1000"/>
              <a:buFont typeface="Arial"/>
              <a:buNone/>
            </a:pPr>
            <a:r>
              <a:rPr lang="nl-NL" sz="4000">
                <a:solidFill>
                  <a:srgbClr val="D2533C"/>
                </a:solidFill>
              </a:rPr>
              <a:t>Maat van symmetrie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457200" y="1600200"/>
            <a:ext cx="8229300" cy="48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3160" y="5900760"/>
            <a:ext cx="1948974" cy="95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8742" y="3810700"/>
            <a:ext cx="3812567" cy="256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227" y="2455920"/>
            <a:ext cx="4435928" cy="287490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3739715" y="5367800"/>
            <a:ext cx="62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nl-NL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tijd</a:t>
            </a:r>
          </a:p>
        </p:txBody>
      </p:sp>
      <p:pic>
        <p:nvPicPr>
          <p:cNvPr id="248" name="Shape 2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2709" y="711122"/>
            <a:ext cx="3878585" cy="258141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8347191" y="2602296"/>
            <a:ext cx="88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nl-N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Hoek rechts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5517696" y="809557"/>
            <a:ext cx="77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nl-N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Hoek links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8347199" y="5900750"/>
            <a:ext cx="81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nl-N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Hoek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5602943" y="3917606"/>
            <a:ext cx="208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nl-N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Afwijking tussen links en rechts</a:t>
            </a:r>
          </a:p>
        </p:txBody>
      </p:sp>
      <p:sp>
        <p:nvSpPr>
          <p:cNvPr id="253" name="Shape 253"/>
          <p:cNvSpPr/>
          <p:nvPr/>
        </p:nvSpPr>
        <p:spPr>
          <a:xfrm>
            <a:off x="4636365" y="2681346"/>
            <a:ext cx="458100" cy="34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4669390" y="4185343"/>
            <a:ext cx="458100" cy="34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Shape 255"/>
          <p:cNvSpPr txBox="1"/>
          <p:nvPr/>
        </p:nvSpPr>
        <p:spPr>
          <a:xfrm>
            <a:off x="1662802" y="2086625"/>
            <a:ext cx="133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nl-N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Oefening 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/>
        </p:nvSpPr>
        <p:spPr>
          <a:xfrm>
            <a:off x="457200" y="533520"/>
            <a:ext cx="82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1000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“Treintje”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457200" y="1600200"/>
            <a:ext cx="8229300" cy="48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Toevoegen van een nieuw persoon aan CSV bestand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Roteren van de nieuwe data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Herkennen van de oefening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Bijsnijden data per oefening</a:t>
            </a: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3160" y="5900760"/>
            <a:ext cx="1948974" cy="95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8175" y="2388725"/>
            <a:ext cx="3970701" cy="264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/>
        </p:nvSpPr>
        <p:spPr>
          <a:xfrm>
            <a:off x="457200" y="533520"/>
            <a:ext cx="82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1000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Validatie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457350" y="1581975"/>
            <a:ext cx="8229300" cy="48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Oefening 1</a:t>
            </a:r>
          </a:p>
          <a:p>
            <a:pPr indent="342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nl-NL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Abduction</a:t>
            </a: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Oefening 2</a:t>
            </a: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-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nl-NL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Flexion</a:t>
            </a: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Oefening 3</a:t>
            </a:r>
          </a:p>
          <a:p>
            <a:pPr indent="304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nl-NL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 rotation</a:t>
            </a:r>
            <a:r>
              <a:rPr b="0" i="0" lang="nl-NL" sz="18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nl-NL" sz="2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3160" y="5900760"/>
            <a:ext cx="1948974" cy="95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0046" y="2696338"/>
            <a:ext cx="468601" cy="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0034" y="1581975"/>
            <a:ext cx="468601" cy="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1525" y="3868850"/>
            <a:ext cx="345950" cy="393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0046" y="3748638"/>
            <a:ext cx="468601" cy="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457200" y="533520"/>
            <a:ext cx="82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1000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Problemen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457350" y="1523825"/>
            <a:ext cx="8229300" cy="48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Geen toestemming tot opnemen patiënten</a:t>
            </a: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92934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Painful arc kunnen we niet detecteren (gebrek</a:t>
            </a: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aan data)</a:t>
            </a: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lang="nl-NL" sz="2400">
                <a:solidFill>
                  <a:srgbClr val="292934"/>
                </a:solidFill>
              </a:rPr>
              <a:t>                  </a:t>
            </a: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backup plan</a:t>
            </a: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3160" y="5900760"/>
            <a:ext cx="1948974" cy="9568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Shape 271"/>
          <p:cNvCxnSpPr/>
          <p:nvPr/>
        </p:nvCxnSpPr>
        <p:spPr>
          <a:xfrm>
            <a:off x="3387825" y="2242250"/>
            <a:ext cx="300" cy="6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72" name="Shape 272"/>
          <p:cNvCxnSpPr/>
          <p:nvPr/>
        </p:nvCxnSpPr>
        <p:spPr>
          <a:xfrm>
            <a:off x="3388125" y="3533975"/>
            <a:ext cx="18300" cy="85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73" name="Shape 273"/>
          <p:cNvCxnSpPr/>
          <p:nvPr/>
        </p:nvCxnSpPr>
        <p:spPr>
          <a:xfrm>
            <a:off x="3388125" y="4975800"/>
            <a:ext cx="18300" cy="8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lg" w="lg" type="triangle"/>
          </a:ln>
        </p:spPr>
      </p:cxnSp>
      <p:pic>
        <p:nvPicPr>
          <p:cNvPr id="274" name="Shape 2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3145" y="3046225"/>
            <a:ext cx="1675118" cy="2122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/>
        </p:nvSpPr>
        <p:spPr>
          <a:xfrm>
            <a:off x="457200" y="533520"/>
            <a:ext cx="82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1000"/>
              <a:buFont typeface="Arial"/>
              <a:buNone/>
            </a:pPr>
            <a:r>
              <a:rPr lang="nl-NL" sz="4000">
                <a:solidFill>
                  <a:srgbClr val="D2533C"/>
                </a:solidFill>
              </a:rPr>
              <a:t>Supervised and unsupervised learning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457200" y="1600200"/>
            <a:ext cx="8056200" cy="18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Geen ‘painful arc’ data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Dus dan maar andere gegevens proberen te ontdekken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Bijvoorbeeld: leeftijd, geslacht, links of rechtshandig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Hier is wel veel data voor nodig</a:t>
            </a:r>
          </a:p>
        </p:txBody>
      </p:sp>
      <p:pic>
        <p:nvPicPr>
          <p:cNvPr id="281" name="Shape 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3160" y="5900760"/>
            <a:ext cx="1948974" cy="95687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4726350" y="3552350"/>
            <a:ext cx="3750600" cy="23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lang="nl-NL" sz="2400">
                <a:solidFill>
                  <a:srgbClr val="292934"/>
                </a:solidFill>
              </a:rPr>
              <a:t>Neuraal netwerk</a:t>
            </a: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nl-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Leeftijd detectie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nl-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Geslacht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nl-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etc.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57200" y="3552350"/>
            <a:ext cx="3750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lang="nl-NL" sz="2400">
                <a:solidFill>
                  <a:srgbClr val="292934"/>
                </a:solidFill>
              </a:rPr>
              <a:t>Clustering</a:t>
            </a: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-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Komen er clusters uit die onderscheid tussen groepen maken.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/>
        </p:nvSpPr>
        <p:spPr>
          <a:xfrm>
            <a:off x="457200" y="533520"/>
            <a:ext cx="82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1000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Gebrek aan data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57350" y="1581975"/>
            <a:ext cx="8229300" cy="48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Kijken naar andere mogelijkheden om data te verkrijgen</a:t>
            </a: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Meerdere opties</a:t>
            </a: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3160" y="5900760"/>
            <a:ext cx="1948974" cy="956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/>
        </p:nvSpPr>
        <p:spPr>
          <a:xfrm>
            <a:off x="457200" y="533520"/>
            <a:ext cx="82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1000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Optie 1: Data manipulatie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457200" y="1600200"/>
            <a:ext cx="8229300" cy="48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Interpolatie </a:t>
            </a: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Spiegelen</a:t>
            </a:r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3160" y="5900760"/>
            <a:ext cx="1948974" cy="95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3550" y="3460975"/>
            <a:ext cx="3831486" cy="28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1329" y="1523825"/>
            <a:ext cx="3457786" cy="193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/>
        </p:nvSpPr>
        <p:spPr>
          <a:xfrm>
            <a:off x="457200" y="533520"/>
            <a:ext cx="82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1000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Optie 2: Personen met pijnlijke schouder(s)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279700" y="1648600"/>
            <a:ext cx="8229300" cy="48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Revalidatiecentrum Delft</a:t>
            </a: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Hogeschool brede e-Mail</a:t>
            </a:r>
          </a:p>
        </p:txBody>
      </p:sp>
      <p:pic>
        <p:nvPicPr>
          <p:cNvPr id="306" name="Shape 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3160" y="5900760"/>
            <a:ext cx="1948974" cy="956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/>
        </p:nvSpPr>
        <p:spPr>
          <a:xfrm>
            <a:off x="457200" y="533520"/>
            <a:ext cx="82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1000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Optie 3: Sporters opnemen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457350" y="1563775"/>
            <a:ext cx="8229300" cy="48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Zuiderpark sportcampus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Sporters hebben grotere beweeglijkheid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Terug zien in data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Grotere kans op blessures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3160" y="5900760"/>
            <a:ext cx="1948974" cy="956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/>
        </p:nvSpPr>
        <p:spPr>
          <a:xfrm>
            <a:off x="457200" y="533520"/>
            <a:ext cx="82293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1000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Optie 4:Bewegingsbeperking simuleren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457200" y="1600200"/>
            <a:ext cx="8229300" cy="48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Met sporters tape </a:t>
            </a:r>
            <a:r>
              <a:rPr lang="nl-NL" sz="2400">
                <a:solidFill>
                  <a:srgbClr val="292934"/>
                </a:solidFill>
              </a:rPr>
              <a:t>hopen we dat de</a:t>
            </a: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 de fysio de beweging van de schouders kan beperken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Hiermee kan een schouderblessure misschien gesimuleerd worden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ts val="2400"/>
              <a:buFont typeface="Arial"/>
              <a:buChar char="●"/>
            </a:pPr>
            <a:r>
              <a:rPr b="0" i="0" lang="nl-NL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Komt misschien niet overeen met een echte painful arc maar moet wel terug te zien zijn in de data</a:t>
            </a: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3160" y="5900760"/>
            <a:ext cx="1948974" cy="95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5500" y="4080400"/>
            <a:ext cx="4227850" cy="211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1000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Exercise 1</a:t>
            </a:r>
          </a:p>
        </p:txBody>
      </p:sp>
      <p:pic>
        <p:nvPicPr>
          <p:cNvPr id="140" name="Shape 1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176" y="2292946"/>
            <a:ext cx="37528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292946"/>
            <a:ext cx="3745845" cy="2643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9755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3111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Exercise 1</a:t>
            </a:r>
          </a:p>
        </p:txBody>
      </p:sp>
      <p:pic>
        <p:nvPicPr>
          <p:cNvPr id="147" name="Shape 1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2331046"/>
            <a:ext cx="37528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075" y="2331046"/>
            <a:ext cx="3745845" cy="2643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121" y="2125267"/>
            <a:ext cx="4763759" cy="286207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9755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3111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Exercise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9755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3111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Exercise 1: Voorbeeld</a:t>
            </a:r>
          </a:p>
        </p:txBody>
      </p:sp>
      <p:pic>
        <p:nvPicPr>
          <p:cNvPr id="160" name="Shape 16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807" y="2125266"/>
            <a:ext cx="3334035" cy="275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7000" y="2110215"/>
            <a:ext cx="3342637" cy="276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9755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3111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Exercise 2</a:t>
            </a:r>
          </a:p>
        </p:txBody>
      </p:sp>
      <p:pic>
        <p:nvPicPr>
          <p:cNvPr id="167" name="Shape 16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2331045"/>
            <a:ext cx="37528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331045"/>
            <a:ext cx="3859738" cy="2643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9755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3111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Exercise 2</a:t>
            </a:r>
          </a:p>
        </p:txBody>
      </p:sp>
      <p:pic>
        <p:nvPicPr>
          <p:cNvPr id="174" name="Shape 17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2445346"/>
            <a:ext cx="37528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445346"/>
            <a:ext cx="3745845" cy="2643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9755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533C"/>
              </a:buClr>
              <a:buSzPts val="3111"/>
              <a:buFont typeface="Arial"/>
              <a:buNone/>
            </a:pPr>
            <a:r>
              <a:rPr b="0" i="0" lang="nl-NL" sz="4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Exercise 2</a:t>
            </a:r>
          </a:p>
        </p:txBody>
      </p:sp>
      <p:pic>
        <p:nvPicPr>
          <p:cNvPr id="181" name="Shape 18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1688" y="2286596"/>
            <a:ext cx="500062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